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66" r:id="rId3"/>
    <p:sldId id="257" r:id="rId4"/>
    <p:sldId id="258" r:id="rId5"/>
    <p:sldId id="272" r:id="rId6"/>
    <p:sldId id="267" r:id="rId7"/>
    <p:sldId id="259" r:id="rId8"/>
    <p:sldId id="260" r:id="rId9"/>
    <p:sldId id="269" r:id="rId10"/>
    <p:sldId id="270" r:id="rId11"/>
    <p:sldId id="271" r:id="rId12"/>
    <p:sldId id="274" r:id="rId13"/>
    <p:sldId id="275" r:id="rId14"/>
    <p:sldId id="277" r:id="rId15"/>
    <p:sldId id="262" r:id="rId16"/>
    <p:sldId id="273" r:id="rId17"/>
    <p:sldId id="264" r:id="rId18"/>
    <p:sldId id="27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599"/>
  </p:normalViewPr>
  <p:slideViewPr>
    <p:cSldViewPr snapToGrid="0" snapToObjects="1">
      <p:cViewPr>
        <p:scale>
          <a:sx n="83" d="100"/>
          <a:sy n="83" d="100"/>
        </p:scale>
        <p:origin x="10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7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98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Seth/Sam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5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4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3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2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0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9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rial Unicode MS" charset="0"/>
                <a:ea typeface="Arial Unicode MS" charset="0"/>
                <a:cs typeface="Arial Unicode M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81F55E-8370-E149-85A6-F187AE5C0693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C413-1EAB-A940-8154-A9A37D39AEA6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9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0708-3345-6B40-8298-B8FA1DF4236A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96F7-22BC-F84D-A71B-EB5F5BA6481E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303899-142B-7140-848C-9A0AFBDEDE73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0C8C-1B9D-E849-8236-67D1808C2C84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40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592A-A374-6A46-8CF2-D7481F052785}" type="datetime1">
              <a:rPr lang="en-US" smtClean="0"/>
              <a:t>11/16/16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4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3CB0-3264-D24D-8223-C967781B62CD}" type="datetime1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9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85C11-028B-0E45-AEC3-8EBCBC539C7E}" type="datetime1">
              <a:rPr lang="en-US" smtClean="0"/>
              <a:t>11/16/16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8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DBD713-2155-E142-A2B8-51BE31957657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279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669842-2A09-E341-9D5D-5AD12EB21E97}" type="datetime1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3825E50-9D8F-FA43-8FF2-2E36A6D84D89}" type="datetime1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Problem    Objective    Technical Approach    Results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7D12222-74C2-BE47-910B-22DE51234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488406"/>
            <a:ext cx="8361229" cy="2098226"/>
          </a:xfrm>
        </p:spPr>
        <p:txBody>
          <a:bodyPr/>
          <a:lstStyle/>
          <a:p>
            <a:r>
              <a:rPr lang="en-US" sz="5400" cap="none" dirty="0" smtClean="0">
                <a:latin typeface="Damascus" charset="-78"/>
                <a:ea typeface="Damascus" charset="-78"/>
                <a:cs typeface="Damascus" charset="-78"/>
              </a:rPr>
              <a:t>Computational Analysis of Religious and Ideological Linguistic Behavior</a:t>
            </a:r>
            <a:endParaRPr lang="en-US" sz="5400" cap="none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4488" y="3670519"/>
            <a:ext cx="9344025" cy="1744434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Damascus" charset="-78"/>
                <a:ea typeface="Damascus" charset="-78"/>
                <a:cs typeface="Damascus" charset="-78"/>
              </a:rPr>
              <a:t>University of Virginia, MS in Data Science Capstone</a:t>
            </a:r>
          </a:p>
          <a:p>
            <a:pPr algn="l"/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Samantha 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Garofalo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, Seth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Green,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Leigh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Harton, Megan Stiles</a:t>
            </a:r>
          </a:p>
          <a:p>
            <a:pPr algn="r"/>
            <a:endParaRPr lang="en-US" sz="700" dirty="0" smtClean="0">
              <a:latin typeface="Damascus" charset="-78"/>
              <a:ea typeface="Damascus" charset="-78"/>
              <a:cs typeface="Damascus" charset="-78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2000" dirty="0" smtClean="0">
                <a:latin typeface="Damascus" charset="-78"/>
                <a:ea typeface="Damascus" charset="-78"/>
                <a:cs typeface="Damascus" charset="-78"/>
              </a:rPr>
              <a:t>				</a:t>
            </a:r>
            <a:endParaRPr lang="en-US" sz="19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471608" y="3586632"/>
            <a:ext cx="92583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3583" l="28711" r="71875">
                        <a14:foregroundMark x1="50000" y1="22741" x2="50000" y2="22741"/>
                        <a14:foregroundMark x1="39648" y1="17445" x2="39648" y2="17445"/>
                        <a14:foregroundMark x1="49023" y1="17445" x2="49023" y2="17445"/>
                        <a14:foregroundMark x1="57422" y1="16511" x2="57422" y2="16511"/>
                        <a14:foregroundMark x1="62695" y1="24299" x2="62695" y2="24299"/>
                        <a14:foregroundMark x1="57031" y1="27103" x2="57031" y2="27103"/>
                        <a14:foregroundMark x1="53516" y1="26168" x2="53516" y2="26168"/>
                        <a14:foregroundMark x1="46484" y1="26168" x2="46484" y2="26168"/>
                        <a14:foregroundMark x1="43750" y1="26168" x2="43750" y2="26168"/>
                        <a14:foregroundMark x1="38672" y1="26791" x2="38672" y2="26791"/>
                        <a14:foregroundMark x1="37891" y1="44237" x2="37891" y2="44237"/>
                        <a14:foregroundMark x1="47656" y1="44237" x2="47656" y2="44237"/>
                        <a14:foregroundMark x1="61328" y1="44548" x2="61328" y2="44548"/>
                      </a14:backgroundRemoval>
                    </a14:imgEffect>
                  </a14:imgLayer>
                </a14:imgProps>
              </a:ext>
            </a:extLst>
          </a:blip>
          <a:srcRect l="33646" r="33444" b="48973"/>
          <a:stretch/>
        </p:blipFill>
        <p:spPr>
          <a:xfrm>
            <a:off x="1614488" y="4829854"/>
            <a:ext cx="1376417" cy="1337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6079" y="5152160"/>
            <a:ext cx="524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Advisor: 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Don Brown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Client:        Peter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Ochs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Sponsor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: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ARL        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43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6338" y="5201916"/>
            <a:ext cx="471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Collect words </a:t>
            </a:r>
            <a:r>
              <a:rPr lang="en-US" sz="2400" b="1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in context vector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307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925" y="5101002"/>
            <a:ext cx="10291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Repeat for all occurrences of keyword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Singular Value Decomposition to vector of length 100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Calculate Average Semantic Density and Distributional Co-occurrence Score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4098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Value Words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230" t="4111" r="22688"/>
          <a:stretch/>
        </p:blipFill>
        <p:spPr>
          <a:xfrm>
            <a:off x="8365608" y="2577563"/>
            <a:ext cx="2582444" cy="2288906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4717097" y="2171699"/>
            <a:ext cx="2910205" cy="2694770"/>
            <a:chOff x="4717097" y="2171699"/>
            <a:chExt cx="2910205" cy="2694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7968" t="18011" r="25869" b="11949"/>
            <a:stretch/>
          </p:blipFill>
          <p:spPr>
            <a:xfrm>
              <a:off x="4717097" y="2577563"/>
              <a:ext cx="2910205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4717097" y="2171699"/>
              <a:ext cx="2910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TFIDF Method w/Pronouns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71599" y="2171699"/>
            <a:ext cx="2607192" cy="2663081"/>
            <a:chOff x="1371599" y="2171699"/>
            <a:chExt cx="2607192" cy="26630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27411" t="14931" r="27339" b="8276"/>
            <a:stretch/>
          </p:blipFill>
          <p:spPr>
            <a:xfrm>
              <a:off x="1371600" y="2541031"/>
              <a:ext cx="2607191" cy="2293749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371599" y="2171699"/>
              <a:ext cx="2607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Previous Method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85314" y="2171699"/>
            <a:ext cx="314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TFIDF </a:t>
            </a:r>
            <a:r>
              <a:rPr lang="en-US" smtClean="0">
                <a:latin typeface="Damascus" charset="-78"/>
                <a:ea typeface="Damascus" charset="-78"/>
                <a:cs typeface="Damascus" charset="-78"/>
              </a:rPr>
              <a:t>Method w/out Pronouns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Judgment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Classification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2189136"/>
            <a:ext cx="6199322" cy="2422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Previous Method: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Judgment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=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(noun + “to be” verb + 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adj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/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adv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)</a:t>
            </a: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Judgment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= pronoun + key word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38" y="793682"/>
            <a:ext cx="3138407" cy="5212947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Model Revisions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71600" y="1778000"/>
            <a:ext cx="9601200" cy="1492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Instead of scoring groups, we’re moving towards a model that will score individual documents.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Lead to temporal analysis 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9" b="97764" l="0" r="99180">
                        <a14:foregroundMark x1="74385" y1="27796" x2="74385" y2="27796"/>
                        <a14:foregroundMark x1="74795" y1="38498" x2="74795" y2="38498"/>
                        <a14:foregroundMark x1="55943" y1="31310" x2="55943" y2="31310"/>
                        <a14:foregroundMark x1="54303" y1="42492" x2="54303" y2="42492"/>
                        <a14:foregroundMark x1="52664" y1="53195" x2="52664" y2="53195"/>
                        <a14:foregroundMark x1="53279" y1="62460" x2="53279" y2="62460"/>
                        <a14:foregroundMark x1="54918" y1="72364" x2="54918" y2="72364"/>
                        <a14:foregroundMark x1="54918" y1="83387" x2="54918" y2="83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0224" y="3644596"/>
            <a:ext cx="1954998" cy="25078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248465" y="4466290"/>
            <a:ext cx="1008173" cy="588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45719" y="4217571"/>
            <a:ext cx="821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5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7764" l="0" r="99180">
                        <a14:foregroundMark x1="74385" y1="27796" x2="74385" y2="27796"/>
                        <a14:foregroundMark x1="74795" y1="38498" x2="74795" y2="38498"/>
                        <a14:foregroundMark x1="55943" y1="31310" x2="55943" y2="31310"/>
                        <a14:foregroundMark x1="54303" y1="42492" x2="54303" y2="42492"/>
                        <a14:foregroundMark x1="52664" y1="53195" x2="52664" y2="53195"/>
                        <a14:foregroundMark x1="53279" y1="62460" x2="53279" y2="62460"/>
                        <a14:foregroundMark x1="54918" y1="72364" x2="54918" y2="72364"/>
                        <a14:foregroundMark x1="54918" y1="83387" x2="54918" y2="83387"/>
                      </a14:backgroundRemoval>
                    </a14:imgEffect>
                  </a14:imgLayer>
                </a14:imgProps>
              </a:ext>
            </a:extLst>
          </a:blip>
          <a:srcRect t="17641" r="23367"/>
          <a:stretch/>
        </p:blipFill>
        <p:spPr>
          <a:xfrm>
            <a:off x="7270151" y="2422486"/>
            <a:ext cx="816244" cy="1125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9" b="97764" l="0" r="99180">
                        <a14:foregroundMark x1="74385" y1="27796" x2="74385" y2="27796"/>
                        <a14:foregroundMark x1="74795" y1="38498" x2="74795" y2="38498"/>
                        <a14:foregroundMark x1="55943" y1="31310" x2="55943" y2="31310"/>
                        <a14:foregroundMark x1="54303" y1="42492" x2="54303" y2="42492"/>
                        <a14:foregroundMark x1="52664" y1="53195" x2="52664" y2="53195"/>
                        <a14:foregroundMark x1="53279" y1="62460" x2="53279" y2="62460"/>
                        <a14:foregroundMark x1="54918" y1="72364" x2="54918" y2="72364"/>
                        <a14:foregroundMark x1="54918" y1="83387" x2="54918" y2="83387"/>
                      </a14:backgroundRemoval>
                    </a14:imgEffect>
                  </a14:imgLayer>
                </a14:imgProps>
              </a:ext>
            </a:extLst>
          </a:blip>
          <a:srcRect t="17641" r="23367"/>
          <a:stretch/>
        </p:blipFill>
        <p:spPr>
          <a:xfrm>
            <a:off x="7270151" y="3829766"/>
            <a:ext cx="812528" cy="11201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" b="97764" l="0" r="99180">
                        <a14:foregroundMark x1="74385" y1="27796" x2="74385" y2="27796"/>
                        <a14:foregroundMark x1="74795" y1="38498" x2="74795" y2="38498"/>
                        <a14:foregroundMark x1="55943" y1="31310" x2="55943" y2="31310"/>
                        <a14:foregroundMark x1="54303" y1="42492" x2="54303" y2="42492"/>
                        <a14:foregroundMark x1="52664" y1="53195" x2="52664" y2="53195"/>
                        <a14:foregroundMark x1="53279" y1="62460" x2="53279" y2="62460"/>
                        <a14:foregroundMark x1="54918" y1="72364" x2="54918" y2="72364"/>
                        <a14:foregroundMark x1="54918" y1="83387" x2="54918" y2="83387"/>
                      </a14:backgroundRemoval>
                    </a14:imgEffect>
                  </a14:imgLayer>
                </a14:imgProps>
              </a:ext>
            </a:extLst>
          </a:blip>
          <a:srcRect t="17641" r="23367"/>
          <a:stretch/>
        </p:blipFill>
        <p:spPr>
          <a:xfrm>
            <a:off x="7262718" y="5231923"/>
            <a:ext cx="819961" cy="1130428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8359384" y="2777620"/>
            <a:ext cx="630324" cy="41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359384" y="4176365"/>
            <a:ext cx="630324" cy="41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359384" y="5575110"/>
            <a:ext cx="630324" cy="41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427723" y="2570091"/>
            <a:ext cx="821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3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27722" y="3963002"/>
            <a:ext cx="821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4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99102" y="5355913"/>
            <a:ext cx="821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5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Technical Approach: Deep Learning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704814" y="4729473"/>
            <a:ext cx="4794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Multinomial </a:t>
            </a:r>
            <a:r>
              <a:rPr lang="en-US" sz="2400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regression classifier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Let the program learn which words are important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72027"/>
              </p:ext>
            </p:extLst>
          </p:nvPr>
        </p:nvGraphicFramePr>
        <p:xfrm>
          <a:off x="7565194" y="1486019"/>
          <a:ext cx="3494214" cy="2285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146"/>
                <a:gridCol w="592455"/>
                <a:gridCol w="704152"/>
                <a:gridCol w="486092"/>
                <a:gridCol w="547369"/>
              </a:tblGrid>
              <a:tr h="62493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peace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catholic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holy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document_001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document_002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3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5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document_003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523412"/>
              </p:ext>
            </p:extLst>
          </p:nvPr>
        </p:nvGraphicFramePr>
        <p:xfrm>
          <a:off x="7396406" y="4042235"/>
          <a:ext cx="3941462" cy="229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146"/>
                <a:gridCol w="565468"/>
                <a:gridCol w="688402"/>
                <a:gridCol w="681925"/>
                <a:gridCol w="841521"/>
              </a:tblGrid>
              <a:tr h="63654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Bahai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Dorothy Day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Integral Yoga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Sea Shepherds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document_001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document_002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document_003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0</a:t>
                      </a:r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mascus" charset="-78"/>
                          <a:ea typeface="Damascus" charset="-78"/>
                          <a:cs typeface="Damascus" charset="-7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188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Damascus" charset="-78"/>
                        <a:ea typeface="Damascus" charset="-78"/>
                        <a:cs typeface="Damascus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291" y="1692852"/>
            <a:ext cx="457792" cy="2337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847" y="2215794"/>
            <a:ext cx="457792" cy="2337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291" y="2642515"/>
            <a:ext cx="457792" cy="2337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291" y="3037516"/>
            <a:ext cx="457792" cy="2337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6321" y="3462498"/>
            <a:ext cx="390284" cy="1992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95679" y="3462498"/>
            <a:ext cx="390284" cy="1992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64725" y="3462498"/>
            <a:ext cx="390284" cy="19929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67994" y="3462498"/>
            <a:ext cx="390284" cy="1992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0107">
            <a:off x="10639040" y="3457555"/>
            <a:ext cx="390284" cy="1992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57783" y="6025297"/>
            <a:ext cx="390284" cy="1992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09727" y="6025297"/>
            <a:ext cx="390284" cy="1992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89211" y="6030385"/>
            <a:ext cx="390284" cy="1992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980880" y="6028715"/>
            <a:ext cx="383458" cy="19580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0107">
            <a:off x="10671715" y="6038360"/>
            <a:ext cx="390284" cy="19929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60" y="1485868"/>
            <a:ext cx="5852205" cy="29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Expected Results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Technical Approach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Results</a:t>
            </a:r>
            <a:endParaRPr lang="en-US" sz="1700" dirty="0">
              <a:solidFill>
                <a:schemeClr val="tx2">
                  <a:lumMod val="90000"/>
                  <a:lumOff val="1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94235" y="2554416"/>
            <a:ext cx="2065209" cy="232474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922301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81848" y="3064332"/>
            <a:ext cx="82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7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834688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64107" y="2931958"/>
            <a:ext cx="2479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Text</a:t>
            </a:r>
            <a:endParaRPr lang="en-US" sz="9600" b="1" dirty="0">
              <a:solidFill>
                <a:schemeClr val="accent3">
                  <a:lumMod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69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Expected Results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            Technical Approach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Results</a:t>
            </a:r>
            <a:endParaRPr lang="en-US" sz="1700" dirty="0">
              <a:solidFill>
                <a:schemeClr val="tx2">
                  <a:lumMod val="90000"/>
                  <a:lumOff val="1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94235" y="2554416"/>
            <a:ext cx="2065209" cy="232474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922301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81848" y="3064332"/>
            <a:ext cx="82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76" y="2702630"/>
            <a:ext cx="3387955" cy="202831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834688" y="3161652"/>
            <a:ext cx="1296690" cy="83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Questions?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50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References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89265"/>
            <a:ext cx="10174637" cy="4863562"/>
          </a:xfrm>
        </p:spPr>
        <p:txBody>
          <a:bodyPr>
            <a:noAutofit/>
          </a:bodyPr>
          <a:lstStyle/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Venuti,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Sachtjen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McIntyre, Mishra, Hays, Brown. 2016. Predicting the tolerance level of religious discourse through computational linguistics. In 2016 IEEE Systems and Information Engineering Design Symposium (SIEDS), pages 309–314. IEEE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Venuti, McIntyre, Brown. “Optimization of the Modeling Approach for Predicting the Tolerance Level of Religious Discourse”, unpublished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Hacker,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Boje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Nisbett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Abdelali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and Henry. “Interpreting Iranian Leaders’ Conflict Framing by Combining Latent Sentiment Analysis and Pragmatist Story Telling Theory,” National Communication Association Annual Conference, November 23, 2013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Bullinaria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and Levy, “Extracting Semantic Representations from Word Co-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occurance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Statistics: A Computational Study,” </a:t>
            </a:r>
            <a:r>
              <a:rPr lang="en-US" sz="1800" i="1" dirty="0">
                <a:latin typeface="Damascus" charset="-78"/>
                <a:ea typeface="Damascus" charset="-78"/>
                <a:cs typeface="Damascus" charset="-78"/>
              </a:rPr>
              <a:t>Behavior Research Methods, 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2007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Nielsen, “Neural Networks and Deep Learning”, Determination Press, 2015. 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  <a:hlinkClick r:id="rId2"/>
              </a:rPr>
              <a:t>http://neuralnetworksanddeeplearning.com/index.html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 </a:t>
            </a: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Janusz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Stawicki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, Nguyen. 2014. Adaptive Learning for Improving Semantic Tagging of Scientific Articles. Proceedings of the 2014 Federated Conference on Computer Science and Information Systems, pages 27–34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.</a:t>
            </a: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Meyer, “A </a:t>
            </a:r>
            <a:r>
              <a:rPr lang="en-US" sz="1800" dirty="0" err="1" smtClean="0">
                <a:latin typeface="Damascus" charset="-78"/>
                <a:ea typeface="Damascus" charset="-78"/>
                <a:cs typeface="Damascus" charset="-78"/>
              </a:rPr>
              <a:t>TensorFlow</a:t>
            </a:r>
            <a:r>
              <a:rPr lang="en-US" sz="1800" dirty="0" smtClean="0">
                <a:latin typeface="Damascus" charset="-78"/>
                <a:ea typeface="Damascus" charset="-78"/>
                <a:cs typeface="Damascus" charset="-78"/>
              </a:rPr>
              <a:t> Tutorial: Email Classification”, 2016. http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://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jrmeyer.github.io</a:t>
            </a:r>
            <a:r>
              <a:rPr lang="en-US" sz="1800" dirty="0">
                <a:latin typeface="Damascus" charset="-78"/>
                <a:ea typeface="Damascus" charset="-78"/>
                <a:cs typeface="Damascus" charset="-78"/>
              </a:rPr>
              <a:t>/tutorial/2016/02/01/</a:t>
            </a:r>
            <a:r>
              <a:rPr lang="en-US" sz="1800" dirty="0" err="1">
                <a:latin typeface="Damascus" charset="-78"/>
                <a:ea typeface="Damascus" charset="-78"/>
                <a:cs typeface="Damascus" charset="-78"/>
              </a:rPr>
              <a:t>TensorFlow-Tutorial.html</a:t>
            </a:r>
            <a:endParaRPr lang="en-US" sz="1800" dirty="0">
              <a:latin typeface="Damascus" charset="-78"/>
              <a:ea typeface="Damascus" charset="-78"/>
              <a:cs typeface="Damascus" charset="-78"/>
            </a:endParaRPr>
          </a:p>
          <a:p>
            <a:pPr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600" dirty="0"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37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7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Damascus" charset="-78"/>
                <a:ea typeface="Damascus" charset="-78"/>
                <a:cs typeface="Damascus" charset="-78"/>
              </a:rPr>
              <a:t>Problem: How to work with Value-Based Groups?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/>
            </a:r>
            <a:br>
              <a:rPr lang="en-US" dirty="0" smtClean="0">
                <a:latin typeface="Damascus" charset="-78"/>
                <a:ea typeface="Damascus" charset="-78"/>
                <a:cs typeface="Damascus" charset="-78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What is a value-based group?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Religious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Political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Any 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Who needs to work with value-based groups?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US Government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Humanitarian Groups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Business Leaders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Technical Approach 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Damascus" charset="-78"/>
                <a:ea typeface="Damascus" charset="-78"/>
                <a:cs typeface="Damascus" charset="-78"/>
              </a:rPr>
              <a:t>UVA Initiative on Conflict, Politics, and Religion</a:t>
            </a:r>
            <a:endParaRPr lang="en-US" sz="4000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60168"/>
            <a:ext cx="5263736" cy="3581400"/>
          </a:xfrm>
        </p:spPr>
        <p:txBody>
          <a:bodyPr>
            <a:norm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3000" b="1" dirty="0">
                <a:solidFill>
                  <a:schemeClr val="accent3"/>
                </a:solidFill>
                <a:latin typeface="Damascus" charset="-78"/>
                <a:ea typeface="Damascus" charset="-78"/>
                <a:cs typeface="Damascus" charset="-78"/>
              </a:rPr>
              <a:t>1-9</a:t>
            </a:r>
            <a:r>
              <a:rPr lang="en-US" sz="3000" dirty="0">
                <a:latin typeface="Damascus" charset="-78"/>
                <a:ea typeface="Damascus" charset="-78"/>
                <a:cs typeface="Damascus" charset="-78"/>
              </a:rPr>
              <a:t> Linguistic Rigidity </a:t>
            </a:r>
            <a:r>
              <a:rPr lang="en-US" sz="3000" dirty="0" smtClean="0">
                <a:latin typeface="Damascus" charset="-78"/>
                <a:ea typeface="Damascus" charset="-78"/>
                <a:cs typeface="Damascus" charset="-78"/>
              </a:rPr>
              <a:t>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Number of definitions not the definition itself is what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matters</a:t>
            </a: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692150" lvl="1" indent="-461963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Venuti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et al.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automated model</a:t>
            </a:r>
          </a:p>
          <a:p>
            <a:endParaRPr lang="en-US" sz="24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6765963" y="2773380"/>
            <a:ext cx="4862286" cy="534237"/>
            <a:chOff x="6635336" y="2773380"/>
            <a:chExt cx="4862286" cy="53423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635336" y="3293101"/>
              <a:ext cx="4862286" cy="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35336" y="2773380"/>
              <a:ext cx="4862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1     2     3     4     5     6     7     8     9</a:t>
              </a:r>
              <a:endParaRPr lang="en-US" sz="24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838536" y="314796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68309" y="315522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927107" y="3147959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485905" y="315522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030199" y="3147965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03505" y="3155219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118770" y="3147961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92078" y="3155218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221853" y="3162477"/>
              <a:ext cx="0" cy="145140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5144494" y="4190158"/>
            <a:ext cx="6881114" cy="1851410"/>
            <a:chOff x="5175975" y="4260344"/>
            <a:chExt cx="6881114" cy="1851410"/>
          </a:xfrm>
        </p:grpSpPr>
        <p:sp>
          <p:nvSpPr>
            <p:cNvPr id="48" name="Rounded Rectangle 47"/>
            <p:cNvSpPr/>
            <p:nvPr/>
          </p:nvSpPr>
          <p:spPr>
            <a:xfrm>
              <a:off x="7711469" y="4260344"/>
              <a:ext cx="1689111" cy="72886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75975" y="5632359"/>
              <a:ext cx="1735892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Self-Sacrifice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27392" y="4430849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Holy</a:t>
              </a:r>
              <a:endParaRPr lang="en-US" sz="2400" b="1" dirty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11867" y="5643272"/>
              <a:ext cx="1659120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Compassion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89893" y="5643272"/>
              <a:ext cx="1204064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Wisdom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90068" y="5632359"/>
              <a:ext cx="2167021" cy="46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Damascus" charset="-78"/>
                  <a:ea typeface="Damascus" charset="-78"/>
                  <a:cs typeface="Damascus" charset="-78"/>
                </a:rPr>
                <a:t>Trustworthiness</a:t>
              </a:r>
              <a:endParaRPr lang="en-US" sz="2000" dirty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cxnSp>
          <p:nvCxnSpPr>
            <p:cNvPr id="35" name="Straight Arrow Connector 34"/>
            <p:cNvCxnSpPr>
              <a:endCxn id="26" idx="0"/>
            </p:cNvCxnSpPr>
            <p:nvPr/>
          </p:nvCxnSpPr>
          <p:spPr>
            <a:xfrm flipH="1">
              <a:off x="7741427" y="5116170"/>
              <a:ext cx="435806" cy="52710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27" idx="0"/>
            </p:cNvCxnSpPr>
            <p:nvPr/>
          </p:nvCxnSpPr>
          <p:spPr>
            <a:xfrm>
              <a:off x="8905462" y="5116170"/>
              <a:ext cx="386463" cy="527103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28" idx="0"/>
            </p:cNvCxnSpPr>
            <p:nvPr/>
          </p:nvCxnSpPr>
          <p:spPr>
            <a:xfrm>
              <a:off x="9525667" y="4927863"/>
              <a:ext cx="1447912" cy="7044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9" idx="0"/>
            </p:cNvCxnSpPr>
            <p:nvPr/>
          </p:nvCxnSpPr>
          <p:spPr>
            <a:xfrm flipH="1">
              <a:off x="6043922" y="4927863"/>
              <a:ext cx="1542461" cy="7044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Down Arrow 52"/>
          <p:cNvSpPr/>
          <p:nvPr/>
        </p:nvSpPr>
        <p:spPr>
          <a:xfrm>
            <a:off x="8390262" y="2101517"/>
            <a:ext cx="389579" cy="601677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Technical Approach 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9" name="Chevron 5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hevron 60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>
                <a:latin typeface="Damascus" charset="-78"/>
                <a:ea typeface="Damascus" charset="-78"/>
                <a:cs typeface="Damascus" charset="-78"/>
              </a:rPr>
              <a:t>Objectives &amp; Goals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778" y="1867542"/>
            <a:ext cx="9601200" cy="3581400"/>
          </a:xfr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Large-Scale Goals: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Real-time recommendations to organizations on the ground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Team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Goals: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Tune the Signal Processing Model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Test a Deep Learning Model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Language Agnostic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Other Groups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Objectives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            Technical Approach 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2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Technical Approach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32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Signal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Processing</a:t>
            </a:r>
            <a:endParaRPr lang="en-US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780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Performative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Signals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Number of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judgments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(noun + “to be” verb + 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adj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/</a:t>
            </a:r>
            <a:r>
              <a:rPr lang="en-US" sz="2600" dirty="0" err="1">
                <a:latin typeface="Damascus" charset="-78"/>
                <a:ea typeface="Damascus" charset="-78"/>
                <a:cs typeface="Damascus" charset="-78"/>
              </a:rPr>
              <a:t>adv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)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Context Vectors (Semantic Density and Cosine Similarity)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Network Analysis (Eigenvector Centrality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)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Semantic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Signals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Topic Modeling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Sentiment Analysis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		        Objectives 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         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76338" y="5201916"/>
            <a:ext cx="222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Raw Text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960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mascus" charset="-78"/>
                <a:ea typeface="Damascus" charset="-78"/>
                <a:cs typeface="Damascus" charset="-78"/>
              </a:rPr>
              <a:t>Technical Approach: </a:t>
            </a:r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Context Vectors</a:t>
            </a:r>
            <a:endParaRPr lang="en-US" dirty="0"/>
          </a:p>
        </p:txBody>
      </p:sp>
      <p:sp>
        <p:nvSpPr>
          <p:cNvPr id="4" name="AutoShape 2" descr="https://lh4.googleusercontent.com/novO38FHioga_PN4EcP8ILNgx5tbCA0-UyQ-FM98_UG8z3EDOP-f2pzgzx44YLTzQDKwEUu2-rJkLNh39qSzlQDWT6cwOgpHwlhL0T4lA6m02Vilp7--ix--D8Dg_l7cb-fnAZM7QHI"/>
          <p:cNvSpPr>
            <a:spLocks noChangeAspect="1" noChangeArrowheads="1"/>
          </p:cNvSpPr>
          <p:nvPr/>
        </p:nvSpPr>
        <p:spPr bwMode="auto">
          <a:xfrm>
            <a:off x="-1" y="-1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200" y="6505364"/>
            <a:ext cx="11480800" cy="353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Objectives 		           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Technical Approach </a:t>
            </a:r>
            <a:r>
              <a:rPr lang="en-US" sz="17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Results</a:t>
            </a:r>
            <a:endParaRPr lang="en-US" sz="1700" dirty="0">
              <a:solidFill>
                <a:schemeClr val="tx2">
                  <a:lumMod val="25000"/>
                  <a:lumOff val="7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6338" y="5201916"/>
            <a:ext cx="282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rPr>
              <a:t>Identify Keywords</a:t>
            </a:r>
            <a:endParaRPr lang="en-US" sz="2400" b="1" dirty="0">
              <a:solidFill>
                <a:schemeClr val="tx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050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1045</TotalTime>
  <Words>616</Words>
  <Application>Microsoft Macintosh PowerPoint</Application>
  <PresentationFormat>Widescreen</PresentationFormat>
  <Paragraphs>174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Unicode MS</vt:lpstr>
      <vt:lpstr>Calibri</vt:lpstr>
      <vt:lpstr>Damascus</vt:lpstr>
      <vt:lpstr>Franklin Gothic Book</vt:lpstr>
      <vt:lpstr>Crop</vt:lpstr>
      <vt:lpstr>Computational Analysis of Religious and Ideological Linguistic Behavior</vt:lpstr>
      <vt:lpstr>PowerPoint Presentation</vt:lpstr>
      <vt:lpstr>Problem: How to work with Value-Based Groups?  </vt:lpstr>
      <vt:lpstr>UVA Initiative on Conflict, Politics, and Religion</vt:lpstr>
      <vt:lpstr>Objectives &amp; Goals </vt:lpstr>
      <vt:lpstr>PowerPoint Presentation</vt:lpstr>
      <vt:lpstr>Technical Approach: Signal Processing</vt:lpstr>
      <vt:lpstr>Technical Approach: Context Vectors</vt:lpstr>
      <vt:lpstr>Technical Approach: Context Vectors</vt:lpstr>
      <vt:lpstr>Technical Approach: Context Vectors</vt:lpstr>
      <vt:lpstr>Technical Approach: Context Vectors</vt:lpstr>
      <vt:lpstr>Value Words</vt:lpstr>
      <vt:lpstr>Judgment Classification</vt:lpstr>
      <vt:lpstr>Model Revisions</vt:lpstr>
      <vt:lpstr>Technical Approach: Deep Learning</vt:lpstr>
      <vt:lpstr>Expected Results</vt:lpstr>
      <vt:lpstr>Expected Results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54</cp:revision>
  <cp:lastPrinted>2016-11-15T00:09:57Z</cp:lastPrinted>
  <dcterms:created xsi:type="dcterms:W3CDTF">2016-10-04T15:37:45Z</dcterms:created>
  <dcterms:modified xsi:type="dcterms:W3CDTF">2016-11-16T18:39:10Z</dcterms:modified>
</cp:coreProperties>
</file>